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2" r:id="rId1"/>
  </p:sldMasterIdLst>
  <p:notesMasterIdLst>
    <p:notesMasterId r:id="rId3"/>
  </p:notesMasterIdLst>
  <p:sldIdLst>
    <p:sldId id="256" r:id="rId2"/>
  </p:sldIdLst>
  <p:sldSz cx="9144000" cy="6858000" type="screen4x3"/>
  <p:notesSz cx="6735763" cy="9867900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792" y="11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1"/>
          <p:cNvSpPr>
            <a:spLocks noChangeArrowheads="1"/>
          </p:cNvSpPr>
          <p:nvPr/>
        </p:nvSpPr>
        <p:spPr bwMode="auto">
          <a:xfrm>
            <a:off x="0" y="0"/>
            <a:ext cx="6735763" cy="98679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ja-JP" altLang="en-US"/>
          </a:p>
        </p:txBody>
      </p:sp>
      <p:sp>
        <p:nvSpPr>
          <p:cNvPr id="3075" name="Text Box 2"/>
          <p:cNvSpPr txBox="1">
            <a:spLocks noChangeArrowheads="1"/>
          </p:cNvSpPr>
          <p:nvPr/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ja-JP" altLang="en-US"/>
          </a:p>
        </p:txBody>
      </p:sp>
      <p:sp>
        <p:nvSpPr>
          <p:cNvPr id="3076" name="Text Box 3"/>
          <p:cNvSpPr txBox="1">
            <a:spLocks noChangeArrowheads="1"/>
          </p:cNvSpPr>
          <p:nvPr/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ja-JP" altLang="en-US"/>
          </a:p>
        </p:txBody>
      </p:sp>
      <p:sp>
        <p:nvSpPr>
          <p:cNvPr id="3077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01700" y="739775"/>
            <a:ext cx="4930775" cy="3698875"/>
          </a:xfrm>
          <a:prstGeom prst="rect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898525" y="4686300"/>
            <a:ext cx="4937125" cy="443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720" tIns="45360" rIns="90720" bIns="45360" numCol="1" anchor="t" anchorCtr="0" compatLnSpc="1">
            <a:prstTxWarp prst="textNoShape">
              <a:avLst/>
            </a:prstTxWarp>
          </a:bodyPr>
          <a:lstStyle/>
          <a:p>
            <a:pPr lvl="0"/>
            <a:endParaRPr lang="ja-JP" altLang="ja-JP" noProof="0"/>
          </a:p>
        </p:txBody>
      </p:sp>
      <p:sp>
        <p:nvSpPr>
          <p:cNvPr id="3079" name="Text Box 6"/>
          <p:cNvSpPr txBox="1">
            <a:spLocks noChangeArrowheads="1"/>
          </p:cNvSpPr>
          <p:nvPr/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ja-JP" alt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816350" y="9372600"/>
            <a:ext cx="2917825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720" tIns="45360" rIns="90720" bIns="45360" numCol="1" anchor="b" anchorCtr="0" compatLnSpc="1">
            <a:prstTxWarp prst="textNoShape">
              <a:avLst/>
            </a:prstTxWarp>
          </a:bodyPr>
          <a:lstStyle>
            <a:lvl1pPr algn="r" eaLnBrk="1" hangingPunct="1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</a:defRPr>
            </a:lvl1pPr>
          </a:lstStyle>
          <a:p>
            <a:fld id="{D646D737-28E5-48EA-A290-970A46A629A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419714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0E42324-1DDF-4798-9E5D-A428FD5629AB}" type="slidenum">
              <a:rPr lang="en-US" altLang="ja-JP"/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n-US" altLang="ja-JP"/>
          </a:p>
        </p:txBody>
      </p:sp>
      <p:sp>
        <p:nvSpPr>
          <p:cNvPr id="4099" name="Text Box 1"/>
          <p:cNvSpPr txBox="1">
            <a:spLocks noChangeArrowheads="1"/>
          </p:cNvSpPr>
          <p:nvPr/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720" tIns="45360" rIns="90720" bIns="4536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08FEBEDA-31E8-4714-AB0D-84A22ADA4706}" type="slidenum">
              <a:rPr lang="en-US" altLang="ja-JP"/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n-US" altLang="ja-JP"/>
          </a:p>
        </p:txBody>
      </p:sp>
      <p:sp>
        <p:nvSpPr>
          <p:cNvPr id="410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1700" y="739775"/>
            <a:ext cx="4932363" cy="3700463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01" name="Text Box 3"/>
          <p:cNvSpPr txBox="1">
            <a:spLocks noChangeArrowheads="1"/>
          </p:cNvSpPr>
          <p:nvPr/>
        </p:nvSpPr>
        <p:spPr bwMode="auto">
          <a:xfrm>
            <a:off x="898525" y="4686300"/>
            <a:ext cx="4938713" cy="4440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4033737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1F2A13-477D-46A2-AEE5-EA8A1B30CAEF}" type="datetimeFigureOut">
              <a:rPr lang="en-US"/>
              <a:pPr>
                <a:defRPr/>
              </a:pPr>
              <a:t>11/28/2022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E27B28-AFE3-4203-B8B3-3C9436853C2D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936858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45C72F-F628-4BFA-ADBF-6EB2F360DFEA}" type="datetimeFigureOut">
              <a:rPr lang="en-US"/>
              <a:pPr>
                <a:defRPr/>
              </a:pPr>
              <a:t>11/28/2022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E34DEF-F5BC-40D1-B3B2-099C2D48D0A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55863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2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0363"/>
            <a:ext cx="5800725" cy="581183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EB7501-006A-45D6-996B-A443F20E3A8D}" type="datetimeFigureOut">
              <a:rPr lang="en-US"/>
              <a:pPr>
                <a:defRPr/>
              </a:pPr>
              <a:t>11/28/2022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153964-9FCB-4055-BCD5-FA2BF2B80FFA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87089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9C864B-0009-460B-B9FF-ACCB60EAFA41}" type="datetimeFigureOut">
              <a:rPr lang="en-US"/>
              <a:pPr>
                <a:defRPr/>
              </a:pPr>
              <a:t>11/28/2022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553ABA-08EA-4DC1-9441-4BA6A1520548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944760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5263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BC5438-3FC9-4A42-8BD0-F09059BC6347}" type="datetimeFigureOut">
              <a:rPr lang="en-US"/>
              <a:pPr>
                <a:defRPr/>
              </a:pPr>
              <a:t>11/28/2022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A0B5BE-EE5A-4440-BCD2-079839EF3155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820585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828801"/>
            <a:ext cx="3886200" cy="435133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1"/>
            <a:ext cx="3886200" cy="435133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09F828-D381-4203-AD13-302A6429098F}" type="datetimeFigureOut">
              <a:rPr lang="en-US"/>
              <a:pPr>
                <a:defRPr/>
              </a:pPr>
              <a:t>11/28/2022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D77FFC-55D3-456A-AE41-847E46237041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099087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681851"/>
            <a:ext cx="3867150" cy="825699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2507551"/>
            <a:ext cx="3867150" cy="368052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7551"/>
            <a:ext cx="3886201" cy="368052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A3E557-F4E6-4C75-A5BF-572ED4220FB7}" type="datetimeFigureOut">
              <a:rPr lang="en-US"/>
              <a:pPr>
                <a:defRPr/>
              </a:pPr>
              <a:t>11/28/2022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CC17F1-A181-4871-9801-A8F3B9396CE5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049082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796DB8-2C79-46EF-96C0-3DB26287F9D0}" type="datetimeFigureOut">
              <a:rPr lang="en-US"/>
              <a:pPr>
                <a:defRPr/>
              </a:pPr>
              <a:t>11/28/2022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D77F2D-2DD7-4243-8D1F-F634C7BCF27B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847152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0CCA84-6473-4FA0-9743-7A84B815D241}" type="datetimeFigureOut">
              <a:rPr lang="en-US"/>
              <a:pPr>
                <a:defRPr/>
              </a:pPr>
              <a:t>11/28/2022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B156F5-4C8A-41B7-8933-5AC2748DD9DA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021605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94894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/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7AC4EA-AD3B-4F48-A3DD-0BB7781E3592}" type="datetimeFigureOut">
              <a:rPr lang="en-US"/>
              <a:pPr>
                <a:defRPr/>
              </a:pPr>
              <a:t>11/28/2022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1F6E88-61B3-4255-A820-8EB86840647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303031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ja-JP" altLang="en-US" noProof="0"/>
              <a:t>図を追加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/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0A221B-606A-4FE2-8A08-A151F2129A9A}" type="datetimeFigureOut">
              <a:rPr lang="en-US"/>
              <a:pPr>
                <a:defRPr/>
              </a:pPr>
              <a:t>11/28/2022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BDD9E6-F84F-4D76-9CAA-5AFD3B6531E0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53383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33413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  <a:endParaRPr lang="en-US" altLang="ja-JP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33413" y="1828800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altLang="ja-JP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2E1B927B-1C33-4C65-BC3C-32D8C5047A78}" type="datetimeFigureOut">
              <a:rPr lang="en-US"/>
              <a:pPr>
                <a:defRPr/>
              </a:pPr>
              <a:t>11/28/2022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2713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800">
                <a:solidFill>
                  <a:srgbClr val="898989"/>
                </a:solidFill>
              </a:defRPr>
            </a:lvl1pPr>
          </a:lstStyle>
          <a:p>
            <a:fld id="{4F9D3512-E41C-4E2C-9617-8813969EACC3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itchFamily="34" charset="0"/>
        </a:defRPr>
      </a:lvl2pPr>
      <a:lvl3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itchFamily="34" charset="0"/>
        </a:defRPr>
      </a:lvl3pPr>
      <a:lvl4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itchFamily="34" charset="0"/>
        </a:defRPr>
      </a:lvl4pPr>
      <a:lvl5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itchFamily="34" charset="0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itchFamily="34" charset="0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itchFamily="34" charset="0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itchFamily="34" charset="0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itchFamily="34" charset="0"/>
        </a:defRPr>
      </a:lvl9pPr>
    </p:titleStyle>
    <p:bodyStyle>
      <a:lvl1pPr marL="171450" indent="-171450" algn="l" defTabSz="685800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Wingdings 2" panose="05020102010507070707" pitchFamily="18" charset="2"/>
        <a:buChar char="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Wingdings 2" panose="05020102010507070707" pitchFamily="18" charset="2"/>
        <a:buChar char=""/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Wingdings 2" panose="05020102010507070707" pitchFamily="18" charset="2"/>
        <a:buChar char="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Wingdings 2" panose="05020102010507070707" pitchFamily="18" charset="2"/>
        <a:buChar char=""/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Wingdings 2" panose="05020102010507070707" pitchFamily="18" charset="2"/>
        <a:buChar char=""/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1"/>
          <p:cNvSpPr txBox="1">
            <a:spLocks noChangeArrowheads="1"/>
          </p:cNvSpPr>
          <p:nvPr/>
        </p:nvSpPr>
        <p:spPr bwMode="auto">
          <a:xfrm>
            <a:off x="570706" y="188640"/>
            <a:ext cx="8002588" cy="1776684"/>
          </a:xfrm>
          <a:prstGeom prst="rect">
            <a:avLst/>
          </a:prstGeom>
          <a:solidFill>
            <a:srgbClr val="000080"/>
          </a:solidFill>
          <a:ln w="9360" cap="sq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buSzPct val="100000"/>
            </a:pPr>
            <a:r>
              <a:rPr lang="ja-JP" altLang="en-US" sz="3600" b="1" dirty="0">
                <a:solidFill>
                  <a:srgbClr val="FFFFFF"/>
                </a:solidFill>
                <a:latin typeface="+mj-ea"/>
                <a:ea typeface="+mj-ea"/>
              </a:rPr>
              <a:t>第</a:t>
            </a:r>
            <a:r>
              <a:rPr lang="en-US" altLang="ja-JP" sz="3600" b="1" dirty="0">
                <a:solidFill>
                  <a:srgbClr val="FFFFFF"/>
                </a:solidFill>
                <a:latin typeface="+mj-ea"/>
                <a:ea typeface="+mj-ea"/>
              </a:rPr>
              <a:t>24</a:t>
            </a:r>
            <a:r>
              <a:rPr lang="ja-JP" altLang="en-US" sz="3600" b="1" dirty="0">
                <a:solidFill>
                  <a:srgbClr val="FFFFFF"/>
                </a:solidFill>
                <a:latin typeface="+mj-ea"/>
                <a:ea typeface="+mj-ea"/>
              </a:rPr>
              <a:t>回日本赤十字看護学会学術集会</a:t>
            </a:r>
            <a:br>
              <a:rPr lang="en-US" altLang="ja-JP" sz="3600" b="1" dirty="0">
                <a:solidFill>
                  <a:srgbClr val="FFFFFF"/>
                </a:solidFill>
                <a:latin typeface="+mj-ea"/>
                <a:ea typeface="+mj-ea"/>
              </a:rPr>
            </a:br>
            <a:r>
              <a:rPr lang="ja-JP" altLang="en-US" sz="3600" b="1" dirty="0">
                <a:solidFill>
                  <a:srgbClr val="FFFFFF"/>
                </a:solidFill>
                <a:latin typeface="+mj-ea"/>
                <a:ea typeface="+mj-ea"/>
              </a:rPr>
              <a:t>ＣＯＩ</a:t>
            </a:r>
            <a:r>
              <a:rPr lang="ja-JP" altLang="ja-JP" sz="3600" b="1" dirty="0">
                <a:solidFill>
                  <a:srgbClr val="FFFFFF"/>
                </a:solidFill>
                <a:latin typeface="+mj-ea"/>
                <a:ea typeface="+mj-ea"/>
              </a:rPr>
              <a:t>開示</a:t>
            </a:r>
            <a:endParaRPr lang="en-US" altLang="ja-JP" sz="3600" b="1" dirty="0">
              <a:solidFill>
                <a:srgbClr val="FFFFFF"/>
              </a:solidFill>
              <a:latin typeface="+mj-ea"/>
              <a:ea typeface="+mj-ea"/>
            </a:endParaRPr>
          </a:p>
          <a:p>
            <a:pPr algn="ctr" eaLnBrk="1" hangingPunct="1">
              <a:buSzPct val="100000"/>
            </a:pPr>
            <a:br>
              <a:rPr lang="en-US" altLang="ja-JP" sz="1000" b="1" dirty="0">
                <a:solidFill>
                  <a:srgbClr val="FFFFFF"/>
                </a:solidFill>
                <a:latin typeface="+mj-ea"/>
                <a:ea typeface="+mj-ea"/>
              </a:rPr>
            </a:br>
            <a:r>
              <a:rPr lang="ja-JP" altLang="ja-JP" b="1" dirty="0">
                <a:solidFill>
                  <a:srgbClr val="FFFF1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筆頭</a:t>
            </a:r>
            <a:r>
              <a:rPr lang="ja-JP" altLang="en-US" b="1" dirty="0">
                <a:solidFill>
                  <a:srgbClr val="FFFF1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発表者</a:t>
            </a:r>
            <a:r>
              <a:rPr lang="ja-JP" altLang="ja-JP" b="1" dirty="0">
                <a:solidFill>
                  <a:srgbClr val="FFFF1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氏名：　●●　●●</a:t>
            </a:r>
          </a:p>
        </p:txBody>
      </p:sp>
      <p:sp>
        <p:nvSpPr>
          <p:cNvPr id="2051" name="Rectangle 2"/>
          <p:cNvSpPr>
            <a:spLocks noChangeArrowheads="1"/>
          </p:cNvSpPr>
          <p:nvPr/>
        </p:nvSpPr>
        <p:spPr bwMode="auto">
          <a:xfrm>
            <a:off x="288925" y="1965324"/>
            <a:ext cx="8642350" cy="4646613"/>
          </a:xfrm>
          <a:prstGeom prst="rect">
            <a:avLst/>
          </a:prstGeom>
          <a:noFill/>
          <a:ln w="38160" cap="sq">
            <a:solidFill>
              <a:srgbClr val="FF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ja-JP" altLang="en-US"/>
          </a:p>
        </p:txBody>
      </p:sp>
      <p:graphicFrame>
        <p:nvGraphicFramePr>
          <p:cNvPr id="2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2227223"/>
              </p:ext>
            </p:extLst>
          </p:nvPr>
        </p:nvGraphicFramePr>
        <p:xfrm>
          <a:off x="564486" y="2119549"/>
          <a:ext cx="8015029" cy="4549773"/>
        </p:xfrm>
        <a:graphic>
          <a:graphicData uri="http://schemas.openxmlformats.org/drawingml/2006/table">
            <a:tbl>
              <a:tblPr/>
              <a:tblGrid>
                <a:gridCol w="28630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39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779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27114">
                <a:tc gridSpan="3"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ja-JP" altLang="ja-JP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-OTF 見出ゴMB31 Pro MB31" panose="020B0600000000000000" pitchFamily="34" charset="-128"/>
                          <a:ea typeface="A-OTF 見出ゴMB31 Pro MB31" panose="020B0600000000000000" pitchFamily="34" charset="-128"/>
                        </a:rPr>
                        <a:t>演題発表に関連し，開示すべき</a:t>
                      </a:r>
                      <a:r>
                        <a:rPr kumimoji="0" lang="en-US" altLang="ja-JP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-OTF 見出ゴMB31 Pro MB31" panose="020B0600000000000000" pitchFamily="34" charset="-128"/>
                          <a:ea typeface="A-OTF 見出ゴMB31 Pro MB31" panose="020B0600000000000000" pitchFamily="34" charset="-128"/>
                        </a:rPr>
                        <a:t>COI</a:t>
                      </a:r>
                      <a:r>
                        <a:rPr kumimoji="0" lang="ja-JP" altLang="ja-JP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-OTF 見出ゴMB31 Pro MB31" panose="020B0600000000000000" pitchFamily="34" charset="-128"/>
                          <a:ea typeface="A-OTF 見出ゴMB31 Pro MB31" panose="020B0600000000000000" pitchFamily="34" charset="-128"/>
                        </a:rPr>
                        <a:t>関係にある企業などは以下のとおりです</a:t>
                      </a:r>
                      <a:r>
                        <a:rPr kumimoji="0" lang="ja-JP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-OTF 見出ゴMB31 Pro MB31" panose="020B0600000000000000" pitchFamily="34" charset="-128"/>
                          <a:ea typeface="A-OTF 見出ゴMB31 Pro MB31" panose="020B0600000000000000" pitchFamily="34" charset="-128"/>
                        </a:rPr>
                        <a:t>．</a:t>
                      </a:r>
                      <a:endParaRPr kumimoji="0" lang="ja-JP" altLang="ja-JP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-OTF 見出ゴMB31 Pro MB31" panose="020B0600000000000000" pitchFamily="34" charset="-128"/>
                        <a:ea typeface="A-OTF 見出ゴMB31 Pro MB31" panose="020B0600000000000000" pitchFamily="34" charset="-128"/>
                      </a:endParaRPr>
                    </a:p>
                  </a:txBody>
                  <a:tcPr marT="54786" marB="45714" anchor="ctr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8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8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5871"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ja-JP" altLang="ja-JP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ＭＳ 明朝" panose="02020609040205080304" pitchFamily="17" charset="-128"/>
                          <a:ea typeface="A-OTF 見出ゴMB31 Pro MB31" panose="020B0600000000000000" pitchFamily="34" charset="-128"/>
                        </a:rPr>
                        <a:t>利益相反種類</a:t>
                      </a:r>
                    </a:p>
                  </a:txBody>
                  <a:tcPr marT="84266" marB="45714" anchor="ctr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8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2228B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ja-JP" altLang="ja-JP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ＭＳ 明朝" panose="02020609040205080304" pitchFamily="17" charset="-128"/>
                          <a:ea typeface="A-OTF 見出ゴMB31 Pro MB31" panose="020B0600000000000000" pitchFamily="34" charset="-128"/>
                        </a:rPr>
                        <a:t>有・無</a:t>
                      </a:r>
                    </a:p>
                  </a:txBody>
                  <a:tcPr marT="84266" marB="45714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8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2228B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ja-JP" altLang="ja-JP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ＭＳ 明朝" panose="02020609040205080304" pitchFamily="17" charset="-128"/>
                          <a:ea typeface="A-OTF 見出ゴMB31 Pro MB31" panose="020B0600000000000000" pitchFamily="34" charset="-128"/>
                        </a:rPr>
                        <a:t>有の場合　企業</a:t>
                      </a:r>
                      <a:r>
                        <a:rPr kumimoji="0" lang="ja-JP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ＭＳ 明朝" panose="02020609040205080304" pitchFamily="17" charset="-128"/>
                          <a:ea typeface="A-OTF 見出ゴMB31 Pro MB31" panose="020B0600000000000000" pitchFamily="34" charset="-128"/>
                        </a:rPr>
                        <a:t>・組織，団体</a:t>
                      </a:r>
                      <a:r>
                        <a:rPr kumimoji="0" lang="ja-JP" altLang="ja-JP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ＭＳ 明朝" panose="02020609040205080304" pitchFamily="17" charset="-128"/>
                          <a:ea typeface="A-OTF 見出ゴMB31 Pro MB31" panose="020B0600000000000000" pitchFamily="34" charset="-128"/>
                        </a:rPr>
                        <a:t>名</a:t>
                      </a:r>
                      <a:r>
                        <a:rPr kumimoji="0" lang="ja-JP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ＭＳ 明朝" panose="02020609040205080304" pitchFamily="17" charset="-128"/>
                          <a:ea typeface="A-OTF 見出ゴMB31 Pro MB31" panose="020B0600000000000000" pitchFamily="34" charset="-128"/>
                        </a:rPr>
                        <a:t>等</a:t>
                      </a:r>
                      <a:endParaRPr kumimoji="0" lang="ja-JP" altLang="ja-JP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ＭＳ 明朝" panose="02020609040205080304" pitchFamily="17" charset="-128"/>
                        <a:ea typeface="A-OTF 見出ゴMB31 Pro MB31" panose="020B0600000000000000" pitchFamily="34" charset="-128"/>
                      </a:endParaRPr>
                    </a:p>
                  </a:txBody>
                  <a:tcPr marT="84266" marB="45714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8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2228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6665"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ja-JP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-OTF 見出ゴMB31 Pro MB31" panose="020B0600000000000000" pitchFamily="34" charset="-128"/>
                          <a:ea typeface="A-OTF 見出ゴMB31 Pro MB31" panose="020B0600000000000000" pitchFamily="34" charset="-128"/>
                        </a:rPr>
                        <a:t>１</a:t>
                      </a:r>
                      <a:r>
                        <a:rPr kumimoji="0" lang="en-US" altLang="ja-JP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-OTF 見出ゴMB31 Pro MB31" panose="020B0600000000000000" pitchFamily="34" charset="-128"/>
                          <a:ea typeface="A-OTF 見出ゴMB31 Pro MB31" panose="020B0600000000000000" pitchFamily="34" charset="-128"/>
                        </a:rPr>
                        <a:t> </a:t>
                      </a:r>
                      <a:r>
                        <a:rPr kumimoji="0" lang="ja-JP" altLang="ja-JP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-OTF 見出ゴMB31 Pro MB31" panose="020B0600000000000000" pitchFamily="34" charset="-128"/>
                          <a:ea typeface="A-OTF 見出ゴMB31 Pro MB31" panose="020B0600000000000000" pitchFamily="34" charset="-128"/>
                        </a:rPr>
                        <a:t>役員・顧問職</a:t>
                      </a:r>
                    </a:p>
                  </a:txBody>
                  <a:tcPr marT="53777" marB="45714" anchor="ctr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en-US" altLang="ja-JP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-OTF 見出ゴMB31 Pro MB31" panose="020B0600000000000000" pitchFamily="34" charset="-128"/>
                        <a:ea typeface="A-OTF 見出ゴMB31 Pro MB31" panose="020B0600000000000000" pitchFamily="34" charset="-128"/>
                      </a:endParaRPr>
                    </a:p>
                  </a:txBody>
                  <a:tcPr marT="53777" marB="45714" anchor="ctr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en-US" altLang="ja-JP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-OTF 見出ゴMB31 Pro MB31" panose="020B0600000000000000" pitchFamily="34" charset="-128"/>
                        <a:ea typeface="A-OTF 見出ゴMB31 Pro MB31" panose="020B0600000000000000" pitchFamily="34" charset="-128"/>
                      </a:endParaRPr>
                    </a:p>
                  </a:txBody>
                  <a:tcPr marT="54786" marB="45714" anchor="ctr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8887"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ja-JP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-OTF 見出ゴMB31 Pro MB31" panose="020B0600000000000000" pitchFamily="34" charset="-128"/>
                          <a:ea typeface="A-OTF 見出ゴMB31 Pro MB31" panose="020B0600000000000000" pitchFamily="34" charset="-128"/>
                        </a:rPr>
                        <a:t>２ </a:t>
                      </a:r>
                      <a:r>
                        <a:rPr kumimoji="0" lang="ja-JP" altLang="ja-JP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-OTF 見出ゴMB31 Pro MB31" panose="020B0600000000000000" pitchFamily="34" charset="-128"/>
                          <a:ea typeface="A-OTF 見出ゴMB31 Pro MB31" panose="020B0600000000000000" pitchFamily="34" charset="-128"/>
                        </a:rPr>
                        <a:t>株保有・利益</a:t>
                      </a:r>
                    </a:p>
                  </a:txBody>
                  <a:tcPr marT="53777" marB="45714" anchor="ctr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en-US" altLang="ja-JP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-OTF 見出ゴMB31 Pro MB31" panose="020B0600000000000000" pitchFamily="34" charset="-128"/>
                        <a:ea typeface="A-OTF 見出ゴMB31 Pro MB31" panose="020B0600000000000000" pitchFamily="34" charset="-128"/>
                      </a:endParaRPr>
                    </a:p>
                  </a:txBody>
                  <a:tcPr marT="54786" marB="45714" anchor="ctr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en-US" altLang="ja-JP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-OTF 見出ゴMB31 Pro MB31" panose="020B0600000000000000" pitchFamily="34" charset="-128"/>
                        <a:ea typeface="A-OTF 見出ゴMB31 Pro MB31" panose="020B0600000000000000" pitchFamily="34" charset="-128"/>
                      </a:endParaRPr>
                    </a:p>
                  </a:txBody>
                  <a:tcPr marT="54786" marB="45714" anchor="ctr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8887"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ja-JP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-OTF 見出ゴMB31 Pro MB31" panose="020B0600000000000000" pitchFamily="34" charset="-128"/>
                          <a:ea typeface="A-OTF 見出ゴMB31 Pro MB31" panose="020B0600000000000000" pitchFamily="34" charset="-128"/>
                        </a:rPr>
                        <a:t>３ </a:t>
                      </a:r>
                      <a:r>
                        <a:rPr kumimoji="0" lang="ja-JP" altLang="ja-JP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-OTF 見出ゴMB31 Pro MB31" panose="020B0600000000000000" pitchFamily="34" charset="-128"/>
                          <a:ea typeface="A-OTF 見出ゴMB31 Pro MB31" panose="020B0600000000000000" pitchFamily="34" charset="-128"/>
                        </a:rPr>
                        <a:t>特許権使用料</a:t>
                      </a:r>
                    </a:p>
                  </a:txBody>
                  <a:tcPr marT="53777" marB="45714" anchor="ctr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en-US" altLang="ja-JP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-OTF 見出ゴMB31 Pro MB31" panose="020B0600000000000000" pitchFamily="34" charset="-128"/>
                        <a:ea typeface="A-OTF 見出ゴMB31 Pro MB31" panose="020B0600000000000000" pitchFamily="34" charset="-128"/>
                      </a:endParaRPr>
                    </a:p>
                  </a:txBody>
                  <a:tcPr marT="54786" marB="45714" anchor="ctr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en-US" altLang="ja-JP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-OTF 見出ゴMB31 Pro MB31" panose="020B0600000000000000" pitchFamily="34" charset="-128"/>
                        <a:ea typeface="A-OTF 見出ゴMB31 Pro MB31" panose="020B0600000000000000" pitchFamily="34" charset="-128"/>
                      </a:endParaRPr>
                    </a:p>
                  </a:txBody>
                  <a:tcPr marT="54786" marB="45714" anchor="ctr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9364"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ja-JP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-OTF 見出ゴMB31 Pro MB31" panose="020B0600000000000000" pitchFamily="34" charset="-128"/>
                          <a:ea typeface="A-OTF 見出ゴMB31 Pro MB31" panose="020B0600000000000000" pitchFamily="34" charset="-128"/>
                        </a:rPr>
                        <a:t>４ </a:t>
                      </a:r>
                      <a:r>
                        <a:rPr kumimoji="0" lang="ja-JP" altLang="ja-JP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-OTF 見出ゴMB31 Pro MB31" panose="020B0600000000000000" pitchFamily="34" charset="-128"/>
                          <a:ea typeface="A-OTF 見出ゴMB31 Pro MB31" panose="020B0600000000000000" pitchFamily="34" charset="-128"/>
                        </a:rPr>
                        <a:t>講演料など　</a:t>
                      </a:r>
                    </a:p>
                  </a:txBody>
                  <a:tcPr marT="53777" marB="45714" anchor="ctr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en-US" altLang="ja-JP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-OTF 見出ゴMB31 Pro MB31" panose="020B0600000000000000" pitchFamily="34" charset="-128"/>
                        <a:ea typeface="A-OTF 見出ゴMB31 Pro MB31" panose="020B0600000000000000" pitchFamily="34" charset="-128"/>
                      </a:endParaRPr>
                    </a:p>
                  </a:txBody>
                  <a:tcPr marT="54786" marB="45714" anchor="ctr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en-US" altLang="ja-JP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-OTF 見出ゴMB31 Pro MB31" panose="020B0600000000000000" pitchFamily="34" charset="-128"/>
                        <a:ea typeface="A-OTF 見出ゴMB31 Pro MB31" panose="020B0600000000000000" pitchFamily="34" charset="-128"/>
                      </a:endParaRPr>
                    </a:p>
                  </a:txBody>
                  <a:tcPr marT="54786" marB="45714" anchor="ctr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9364"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ja-JP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-OTF 見出ゴMB31 Pro MB31" panose="020B0600000000000000" pitchFamily="34" charset="-128"/>
                          <a:ea typeface="A-OTF 見出ゴMB31 Pro MB31" panose="020B0600000000000000" pitchFamily="34" charset="-128"/>
                        </a:rPr>
                        <a:t>５ </a:t>
                      </a:r>
                      <a:r>
                        <a:rPr kumimoji="0" lang="ja-JP" altLang="ja-JP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-OTF 見出ゴMB31 Pro MB31" panose="020B0600000000000000" pitchFamily="34" charset="-128"/>
                          <a:ea typeface="A-OTF 見出ゴMB31 Pro MB31" panose="020B0600000000000000" pitchFamily="34" charset="-128"/>
                        </a:rPr>
                        <a:t>原稿料</a:t>
                      </a:r>
                      <a:r>
                        <a:rPr kumimoji="0" lang="ja-JP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-OTF 見出ゴMB31 Pro MB31" panose="020B0600000000000000" pitchFamily="34" charset="-128"/>
                          <a:ea typeface="A-OTF 見出ゴMB31 Pro MB31" panose="020B0600000000000000" pitchFamily="34" charset="-128"/>
                        </a:rPr>
                        <a:t>など</a:t>
                      </a:r>
                      <a:endParaRPr kumimoji="0" lang="ja-JP" altLang="ja-JP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-OTF 見出ゴMB31 Pro MB31" panose="020B0600000000000000" pitchFamily="34" charset="-128"/>
                        <a:ea typeface="A-OTF 見出ゴMB31 Pro MB31" panose="020B0600000000000000" pitchFamily="34" charset="-128"/>
                      </a:endParaRPr>
                    </a:p>
                  </a:txBody>
                  <a:tcPr marT="53777" marB="45714" anchor="ctr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en-US" altLang="ja-JP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-OTF 見出ゴMB31 Pro MB31" panose="020B0600000000000000" pitchFamily="34" charset="-128"/>
                        <a:ea typeface="A-OTF 見出ゴMB31 Pro MB31" panose="020B0600000000000000" pitchFamily="34" charset="-128"/>
                      </a:endParaRPr>
                    </a:p>
                  </a:txBody>
                  <a:tcPr marT="54786" marB="45714" anchor="ctr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en-US" altLang="ja-JP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-OTF 見出ゴMB31 Pro MB31" panose="020B0600000000000000" pitchFamily="34" charset="-128"/>
                        <a:ea typeface="A-OTF 見出ゴMB31 Pro MB31" panose="020B0600000000000000" pitchFamily="34" charset="-128"/>
                      </a:endParaRPr>
                    </a:p>
                  </a:txBody>
                  <a:tcPr marT="54786" marB="45714" anchor="ctr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79818"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ja-JP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-OTF 見出ゴMB31 Pro MB31" panose="020B0600000000000000" pitchFamily="34" charset="-128"/>
                          <a:ea typeface="A-OTF 見出ゴMB31 Pro MB31" panose="020B0600000000000000" pitchFamily="34" charset="-128"/>
                        </a:rPr>
                        <a:t>６ </a:t>
                      </a:r>
                      <a:r>
                        <a:rPr kumimoji="0" lang="ja-JP" altLang="ja-JP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-OTF 見出ゴMB31 Pro MB31" panose="020B0600000000000000" pitchFamily="34" charset="-128"/>
                          <a:ea typeface="A-OTF 見出ゴMB31 Pro MB31" panose="020B0600000000000000" pitchFamily="34" charset="-128"/>
                        </a:rPr>
                        <a:t>研究費</a:t>
                      </a:r>
                      <a:r>
                        <a:rPr kumimoji="0" lang="ja-JP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-OTF 見出ゴMB31 Pro MB31" panose="020B0600000000000000" pitchFamily="34" charset="-128"/>
                          <a:ea typeface="A-OTF 見出ゴMB31 Pro MB31" panose="020B0600000000000000" pitchFamily="34" charset="-128"/>
                        </a:rPr>
                        <a:t>（受託・共同研究・奨学寄付）</a:t>
                      </a:r>
                      <a:endParaRPr kumimoji="0" lang="ja-JP" altLang="ja-JP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-OTF 見出ゴMB31 Pro MB31" panose="020B0600000000000000" pitchFamily="34" charset="-128"/>
                        <a:ea typeface="A-OTF 見出ゴMB31 Pro MB31" panose="020B0600000000000000" pitchFamily="34" charset="-128"/>
                      </a:endParaRPr>
                    </a:p>
                  </a:txBody>
                  <a:tcPr marT="53777" marB="45714" anchor="ctr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en-US" altLang="ja-JP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-OTF 見出ゴMB31 Pro MB31" panose="020B0600000000000000" pitchFamily="34" charset="-128"/>
                        <a:ea typeface="A-OTF 見出ゴMB31 Pro MB31" panose="020B0600000000000000" pitchFamily="34" charset="-128"/>
                      </a:endParaRPr>
                    </a:p>
                  </a:txBody>
                  <a:tcPr marT="54786" marB="45714" anchor="ctr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en-US" altLang="ja-JP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-OTF 見出ゴMB31 Pro MB31" panose="020B0600000000000000" pitchFamily="34" charset="-128"/>
                        <a:ea typeface="A-OTF 見出ゴMB31 Pro MB31" panose="020B0600000000000000" pitchFamily="34" charset="-128"/>
                      </a:endParaRPr>
                    </a:p>
                  </a:txBody>
                  <a:tcPr marT="54786" marB="45714" anchor="ctr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8252"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ja-JP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-OTF 見出ゴMB31 Pro MB31" panose="020B0600000000000000" pitchFamily="34" charset="-128"/>
                          <a:ea typeface="A-OTF 見出ゴMB31 Pro MB31" panose="020B0600000000000000" pitchFamily="34" charset="-128"/>
                        </a:rPr>
                        <a:t>７ 奨学</a:t>
                      </a:r>
                      <a:r>
                        <a:rPr kumimoji="0" lang="ja-JP" alt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-OTF 見出ゴMB31 Pro MB31" panose="020B0600000000000000" pitchFamily="34" charset="-128"/>
                          <a:ea typeface="A-OTF 見出ゴMB31 Pro MB31" panose="020B0600000000000000" pitchFamily="34" charset="-128"/>
                          <a:cs typeface="+mn-cs"/>
                        </a:rPr>
                        <a:t>寄付金</a:t>
                      </a:r>
                      <a:endParaRPr kumimoji="0" lang="ja-JP" altLang="ja-JP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-OTF 見出ゴMB31 Pro MB31" panose="020B0600000000000000" pitchFamily="34" charset="-128"/>
                        <a:ea typeface="A-OTF 見出ゴMB31 Pro MB31" panose="020B0600000000000000" pitchFamily="34" charset="-128"/>
                        <a:cs typeface="+mn-cs"/>
                      </a:endParaRPr>
                    </a:p>
                  </a:txBody>
                  <a:tcPr marT="53777" marB="45714" anchor="ctr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en-US" altLang="ja-JP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-OTF 見出ゴMB31 Pro MB31" panose="020B0600000000000000" pitchFamily="34" charset="-128"/>
                        <a:ea typeface="A-OTF 見出ゴMB31 Pro MB31" panose="020B0600000000000000" pitchFamily="34" charset="-128"/>
                      </a:endParaRPr>
                    </a:p>
                  </a:txBody>
                  <a:tcPr marT="54786" marB="45714" anchor="ctr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en-US" altLang="ja-JP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-OTF 見出ゴMB31 Pro MB31" panose="020B0600000000000000" pitchFamily="34" charset="-128"/>
                        <a:ea typeface="A-OTF 見出ゴMB31 Pro MB31" panose="020B0600000000000000" pitchFamily="34" charset="-128"/>
                      </a:endParaRPr>
                    </a:p>
                  </a:txBody>
                  <a:tcPr marT="54786" marB="45714" anchor="ctr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90474"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ja-JP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-OTF 見出ゴMB31 Pro MB31" panose="020B0600000000000000" pitchFamily="34" charset="-128"/>
                          <a:ea typeface="A-OTF 見出ゴMB31 Pro MB31" panose="020B0600000000000000" pitchFamily="34" charset="-128"/>
                        </a:rPr>
                        <a:t>８ 寄付講座</a:t>
                      </a:r>
                      <a:endParaRPr kumimoji="0" lang="ja-JP" alt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-OTF 見出ゴMB31 Pro MB31" panose="020B0600000000000000" pitchFamily="34" charset="-128"/>
                        <a:ea typeface="A-OTF 見出ゴMB31 Pro MB31" panose="020B0600000000000000" pitchFamily="34" charset="-128"/>
                        <a:cs typeface="+mn-cs"/>
                      </a:endParaRPr>
                    </a:p>
                  </a:txBody>
                  <a:tcPr marT="53777" marB="45714" anchor="ctr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en-US" altLang="ja-JP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-OTF 見出ゴMB31 Pro MB31" panose="020B0600000000000000" pitchFamily="34" charset="-128"/>
                        <a:ea typeface="A-OTF 見出ゴMB31 Pro MB31" panose="020B0600000000000000" pitchFamily="34" charset="-128"/>
                      </a:endParaRPr>
                    </a:p>
                  </a:txBody>
                  <a:tcPr marT="54786" marB="45714" anchor="ctr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en-US" altLang="ja-JP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-OTF 見出ゴMB31 Pro MB31" panose="020B0600000000000000" pitchFamily="34" charset="-128"/>
                        <a:ea typeface="A-OTF 見出ゴMB31 Pro MB31" panose="020B0600000000000000" pitchFamily="34" charset="-128"/>
                      </a:endParaRPr>
                    </a:p>
                  </a:txBody>
                  <a:tcPr marT="54786" marB="45714" anchor="ctr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5077"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ja-JP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-OTF 見出ゴMB31 Pro MB31" panose="020B0600000000000000" pitchFamily="34" charset="-128"/>
                          <a:ea typeface="A-OTF 見出ゴMB31 Pro MB31" panose="020B0600000000000000" pitchFamily="34" charset="-128"/>
                        </a:rPr>
                        <a:t>９ 旅費・贈答品報酬</a:t>
                      </a:r>
                      <a:endParaRPr kumimoji="0" lang="ja-JP" altLang="ja-JP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-OTF 見出ゴMB31 Pro MB31" panose="020B0600000000000000" pitchFamily="34" charset="-128"/>
                        <a:ea typeface="A-OTF 見出ゴMB31 Pro MB31" panose="020B0600000000000000" pitchFamily="34" charset="-128"/>
                      </a:endParaRPr>
                    </a:p>
                  </a:txBody>
                  <a:tcPr marT="53777" marB="45714" anchor="ctr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en-US" altLang="ja-JP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-OTF 見出ゴMB31 Pro MB31" panose="020B0600000000000000" pitchFamily="34" charset="-128"/>
                        <a:ea typeface="A-OTF 見出ゴMB31 Pro MB31" panose="020B0600000000000000" pitchFamily="34" charset="-128"/>
                      </a:endParaRPr>
                    </a:p>
                  </a:txBody>
                  <a:tcPr marT="54786" marB="45714" anchor="ctr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en-US" altLang="ja-JP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-OTF 見出ゴMB31 Pro MB31" panose="020B0600000000000000" pitchFamily="34" charset="-128"/>
                        <a:ea typeface="A-OTF 見出ゴMB31 Pro MB31" panose="020B0600000000000000" pitchFamily="34" charset="-128"/>
                      </a:endParaRPr>
                    </a:p>
                  </a:txBody>
                  <a:tcPr marT="54786" marB="45714" anchor="ctr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TM02900688[[fn=ファセット]]</Template>
  <TotalTime>530</TotalTime>
  <Words>99</Words>
  <Application>Microsoft Office PowerPoint</Application>
  <PresentationFormat>画面に合わせる (4:3)</PresentationFormat>
  <Paragraphs>17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A-OTF 見出ゴMB31 Pro MB31</vt:lpstr>
      <vt:lpstr>ＭＳ Ｐゴシック</vt:lpstr>
      <vt:lpstr>ＭＳ ゴシック</vt:lpstr>
      <vt:lpstr>ＭＳ 明朝</vt:lpstr>
      <vt:lpstr>Calibri</vt:lpstr>
      <vt:lpstr>Calibri Light</vt:lpstr>
      <vt:lpstr>Times New Roman</vt:lpstr>
      <vt:lpstr>Wingdings 2</vt:lpstr>
      <vt:lpstr>HDOfficeLightV0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Travis Alexander Yano</dc:creator>
  <cp:lastModifiedBy>小足 賢一</cp:lastModifiedBy>
  <cp:revision>104</cp:revision>
  <cp:lastPrinted>2013-02-04T06:26:35Z</cp:lastPrinted>
  <dcterms:created xsi:type="dcterms:W3CDTF">2010-10-25T11:36:35Z</dcterms:created>
  <dcterms:modified xsi:type="dcterms:W3CDTF">2022-11-28T03:58:02Z</dcterms:modified>
</cp:coreProperties>
</file>