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61" r:id="rId2"/>
  </p:sldIdLst>
  <p:sldSz cx="12192000" cy="6858000"/>
  <p:notesSz cx="7053263" cy="10180638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75" d="100"/>
          <a:sy n="75" d="100"/>
        </p:scale>
        <p:origin x="-516" y="-3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57024" cy="511079"/>
          </a:xfrm>
          <a:prstGeom prst="rect">
            <a:avLst/>
          </a:prstGeom>
        </p:spPr>
        <p:txBody>
          <a:bodyPr vert="horz" lIns="94915" tIns="47457" rIns="94915" bIns="47457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994577" y="0"/>
            <a:ext cx="3057023" cy="511079"/>
          </a:xfrm>
          <a:prstGeom prst="rect">
            <a:avLst/>
          </a:prstGeom>
        </p:spPr>
        <p:txBody>
          <a:bodyPr vert="horz" lIns="94915" tIns="47457" rIns="94915" bIns="47457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</a:defRPr>
            </a:lvl1pPr>
          </a:lstStyle>
          <a:p>
            <a:pPr>
              <a:defRPr/>
            </a:pPr>
            <a:fld id="{EB024031-6700-4F8B-B664-5A54F6FD21E4}" type="datetimeFigureOut">
              <a:rPr lang="ja-JP" altLang="en-US"/>
              <a:pPr>
                <a:defRPr/>
              </a:pPr>
              <a:t>2017/11/24</a:t>
            </a:fld>
            <a:endParaRPr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669559"/>
            <a:ext cx="3057024" cy="511079"/>
          </a:xfrm>
          <a:prstGeom prst="rect">
            <a:avLst/>
          </a:prstGeom>
        </p:spPr>
        <p:txBody>
          <a:bodyPr vert="horz" lIns="94915" tIns="47457" rIns="94915" bIns="47457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994577" y="9669559"/>
            <a:ext cx="3057023" cy="511079"/>
          </a:xfrm>
          <a:prstGeom prst="rect">
            <a:avLst/>
          </a:prstGeom>
        </p:spPr>
        <p:txBody>
          <a:bodyPr vert="horz" lIns="94915" tIns="47457" rIns="94915" bIns="47457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</a:defRPr>
            </a:lvl1pPr>
          </a:lstStyle>
          <a:p>
            <a:pPr>
              <a:defRPr/>
            </a:pPr>
            <a:fld id="{92C850FB-F896-49FF-BE02-370796B2CCA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5167500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57024" cy="511079"/>
          </a:xfrm>
          <a:prstGeom prst="rect">
            <a:avLst/>
          </a:prstGeom>
        </p:spPr>
        <p:txBody>
          <a:bodyPr vert="horz" lIns="94915" tIns="47457" rIns="94915" bIns="47457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994577" y="0"/>
            <a:ext cx="3057023" cy="511079"/>
          </a:xfrm>
          <a:prstGeom prst="rect">
            <a:avLst/>
          </a:prstGeom>
        </p:spPr>
        <p:txBody>
          <a:bodyPr vert="horz" lIns="94915" tIns="47457" rIns="94915" bIns="47457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</a:defRPr>
            </a:lvl1pPr>
          </a:lstStyle>
          <a:p>
            <a:pPr>
              <a:defRPr/>
            </a:pPr>
            <a:fld id="{586EB35B-4A55-43E4-8D48-F1F8F0D3B7DE}" type="datetimeFigureOut">
              <a:rPr lang="ja-JP" altLang="en-US"/>
              <a:pPr>
                <a:defRPr/>
              </a:pPr>
              <a:t>2017/11/24</a:t>
            </a:fld>
            <a:endParaRPr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73075" y="1273175"/>
            <a:ext cx="6107113" cy="34353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915" tIns="47457" rIns="94915" bIns="47457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704828" y="4899483"/>
            <a:ext cx="5643608" cy="4008370"/>
          </a:xfrm>
          <a:prstGeom prst="rect">
            <a:avLst/>
          </a:prstGeom>
        </p:spPr>
        <p:txBody>
          <a:bodyPr vert="horz" lIns="94915" tIns="47457" rIns="94915" bIns="47457" rtlCol="0"/>
          <a:lstStyle/>
          <a:p>
            <a:pPr lvl="0"/>
            <a:r>
              <a:rPr lang="ja-JP" altLang="en-US" noProof="0" smtClean="0"/>
              <a:t>マスター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  <a:endParaRPr lang="ja-JP" altLang="en-US" noProof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669559"/>
            <a:ext cx="3057024" cy="511079"/>
          </a:xfrm>
          <a:prstGeom prst="rect">
            <a:avLst/>
          </a:prstGeom>
        </p:spPr>
        <p:txBody>
          <a:bodyPr vert="horz" lIns="94915" tIns="47457" rIns="94915" bIns="47457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994577" y="9669559"/>
            <a:ext cx="3057023" cy="511079"/>
          </a:xfrm>
          <a:prstGeom prst="rect">
            <a:avLst/>
          </a:prstGeom>
        </p:spPr>
        <p:txBody>
          <a:bodyPr vert="horz" lIns="94915" tIns="47457" rIns="94915" bIns="47457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</a:defRPr>
            </a:lvl1pPr>
          </a:lstStyle>
          <a:p>
            <a:pPr>
              <a:defRPr/>
            </a:pPr>
            <a:fld id="{FCBCB825-4A7F-4D2D-A3B8-7F0F78A3F553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24642304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AEE99C6-36E5-477F-A648-C584A06A5D97}" type="slidenum">
              <a:rPr lang="en-US" altLang="ja-JP">
                <a:latin typeface="Times New Roman" pitchFamily="18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 altLang="ja-JP">
              <a:latin typeface="Times New Roman" pitchFamily="18" charset="0"/>
            </a:endParaRPr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ja-JP" altLang="ja-JP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775666-4E67-45D9-8DBB-917E62DCFB3C}" type="datetimeFigureOut">
              <a:rPr lang="ja-JP" altLang="en-US"/>
              <a:pPr>
                <a:defRPr/>
              </a:pPr>
              <a:t>2017/11/24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DA7BBC-A44A-4EBF-95EE-3DD9EA66F93B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09F064-6F1C-416C-A926-E5CB2B317C72}" type="datetimeFigureOut">
              <a:rPr lang="ja-JP" altLang="en-US"/>
              <a:pPr>
                <a:defRPr/>
              </a:pPr>
              <a:t>2017/11/24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2E12BB-2BC1-474C-8A73-F47653F455CB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A3424B-DCD4-4A31-A963-92D18AD4D0E9}" type="datetimeFigureOut">
              <a:rPr lang="ja-JP" altLang="en-US"/>
              <a:pPr>
                <a:defRPr/>
              </a:pPr>
              <a:t>2017/11/24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52BD76-9545-40CC-861F-6A8F8CAABDC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56859A-6414-4F4F-980F-B2ED60C8B3AE}" type="datetimeFigureOut">
              <a:rPr lang="ja-JP" altLang="en-US"/>
              <a:pPr>
                <a:defRPr/>
              </a:pPr>
              <a:t>2017/11/24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48C39C-1D90-4EE0-9EE4-0B440D8944E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DFDB4D-1B83-4CF4-8C74-DC24194041C9}" type="datetimeFigureOut">
              <a:rPr lang="ja-JP" altLang="en-US"/>
              <a:pPr>
                <a:defRPr/>
              </a:pPr>
              <a:t>2017/11/24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C75B65-0CE0-40FC-8D1C-CFF5E47E750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74E214-3F52-4096-96A5-293261105AFF}" type="datetimeFigureOut">
              <a:rPr lang="ja-JP" altLang="en-US"/>
              <a:pPr>
                <a:defRPr/>
              </a:pPr>
              <a:t>2017/11/24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E85E61-A6B0-4569-9592-E37F29E8A91D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76AED5-6509-4AB0-B18B-989EED4790CA}" type="datetimeFigureOut">
              <a:rPr lang="ja-JP" altLang="en-US"/>
              <a:pPr>
                <a:defRPr/>
              </a:pPr>
              <a:t>2017/11/24</a:t>
            </a:fld>
            <a:endParaRPr lang="ja-JP" altLang="en-US"/>
          </a:p>
        </p:txBody>
      </p:sp>
      <p:sp>
        <p:nvSpPr>
          <p:cNvPr id="8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7B77A7-9FDE-4C1A-8ED3-654E06BA5BF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4404F7-0A03-43FC-A8FD-EBF330248C5F}" type="datetimeFigureOut">
              <a:rPr lang="ja-JP" altLang="en-US"/>
              <a:pPr>
                <a:defRPr/>
              </a:pPr>
              <a:t>2017/11/24</a:t>
            </a:fld>
            <a:endParaRPr lang="ja-JP" altLang="en-US"/>
          </a:p>
        </p:txBody>
      </p:sp>
      <p:sp>
        <p:nvSpPr>
          <p:cNvPr id="4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D5A17B-1A02-49BA-9244-F67FBA246CF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031F01-8BC7-4C70-AFE7-4F95E2D063B8}" type="datetimeFigureOut">
              <a:rPr lang="ja-JP" altLang="en-US"/>
              <a:pPr>
                <a:defRPr/>
              </a:pPr>
              <a:t>2017/11/24</a:t>
            </a:fld>
            <a:endParaRPr lang="ja-JP" altLang="en-US"/>
          </a:p>
        </p:txBody>
      </p:sp>
      <p:sp>
        <p:nvSpPr>
          <p:cNvPr id="3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3AE465-8CCD-4103-B9F4-3C1DAB7189EB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2B1AE1-4970-497D-9D10-C6E41FA58CA7}" type="datetimeFigureOut">
              <a:rPr lang="ja-JP" altLang="en-US"/>
              <a:pPr>
                <a:defRPr/>
              </a:pPr>
              <a:t>2017/11/24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A582A9-5E4E-49BD-A41C-40428C2A7AD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904DCF-22DE-4EDB-8266-C78FDEBCD508}" type="datetimeFigureOut">
              <a:rPr lang="ja-JP" altLang="en-US"/>
              <a:pPr>
                <a:defRPr/>
              </a:pPr>
              <a:t>2017/11/24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2638BD-469F-4DD2-A640-C70EED59377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ー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マスター タイトルの書式設定</a:t>
            </a:r>
          </a:p>
        </p:txBody>
      </p:sp>
      <p:sp>
        <p:nvSpPr>
          <p:cNvPr id="1027" name="テキスト プレースホルダー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D2715C8D-ED1B-431D-B93E-4FC5C57BBCDC}" type="datetimeFigureOut">
              <a:rPr lang="ja-JP" altLang="en-US"/>
              <a:pPr>
                <a:defRPr/>
              </a:pPr>
              <a:t>2017/11/24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DBF64165-AD55-4064-8468-9716BFCF495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itchFamily="34" charset="0"/>
          <a:ea typeface="ＭＳ Ｐゴシック" charset="-128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itchFamily="34" charset="0"/>
          <a:ea typeface="ＭＳ Ｐゴシック" charset="-128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itchFamily="34" charset="0"/>
          <a:ea typeface="ＭＳ Ｐゴシック" charset="-128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itchFamily="34" charset="0"/>
          <a:ea typeface="ＭＳ Ｐゴシック" charset="-128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itchFamily="34" charset="0"/>
          <a:ea typeface="ＭＳ Ｐゴシック" charset="-128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itchFamily="34" charset="0"/>
          <a:ea typeface="ＭＳ Ｐゴシック" charset="-128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itchFamily="34" charset="0"/>
          <a:ea typeface="ＭＳ Ｐゴシック" charset="-128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itchFamily="34" charset="0"/>
          <a:ea typeface="ＭＳ Ｐゴシック" charset="-128"/>
        </a:defRPr>
      </a:lvl9pPr>
    </p:titleStyle>
    <p:bodyStyle>
      <a:lvl1pPr marL="228600" indent="-228600" algn="l" rtl="0" fontAlgn="base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76388" y="2770188"/>
            <a:ext cx="10514012" cy="3560762"/>
          </a:xfrm>
        </p:spPr>
        <p:txBody>
          <a:bodyPr rtlCol="0">
            <a:normAutofit/>
          </a:bodyPr>
          <a:lstStyle/>
          <a:p>
            <a:pPr fontAlgn="auto">
              <a:lnSpc>
                <a:spcPct val="80000"/>
              </a:lnSpc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ja-JP" alt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</a:rPr>
              <a:t>演題</a:t>
            </a:r>
            <a:r>
              <a:rPr lang="ja-JP" alt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</a:rPr>
              <a:t>発表内容に</a:t>
            </a:r>
            <a:r>
              <a:rPr lang="ja-JP" alt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</a:rPr>
              <a:t>関連し</a:t>
            </a:r>
            <a:r>
              <a:rPr lang="ja-JP" alt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</a:rPr>
              <a:t>、筆頭および共同発表者が開示す</a:t>
            </a:r>
            <a:r>
              <a:rPr lang="ja-JP" alt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</a:rPr>
              <a:t>べき</a:t>
            </a:r>
            <a:r>
              <a:rPr lang="en-US" altLang="ja-JP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</a:rPr>
              <a:t>CO I </a:t>
            </a:r>
            <a:r>
              <a:rPr lang="ja-JP" alt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</a:rPr>
              <a:t>関係にある企業などとして、</a:t>
            </a:r>
            <a:endParaRPr lang="en-US" altLang="ja-JP" sz="20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</a:endParaRPr>
          </a:p>
          <a:p>
            <a:pPr fontAlgn="auto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ja-JP" alt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</a:rPr>
              <a:t>　</a:t>
            </a:r>
            <a:r>
              <a:rPr lang="ja-JP" altLang="en-US" sz="1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</a:rPr>
              <a:t>  ①顧問：　　　　　　　　　　　　　　　</a:t>
            </a:r>
            <a:endParaRPr lang="en-US" altLang="ja-JP" sz="18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</a:endParaRPr>
          </a:p>
          <a:p>
            <a:pPr fontAlgn="auto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ja-JP" altLang="en-US" sz="1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</a:rPr>
              <a:t>　　②株保有・利益：　　　　　　　　　</a:t>
            </a:r>
            <a:endParaRPr lang="en-US" altLang="ja-JP" sz="18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</a:endParaRPr>
          </a:p>
          <a:p>
            <a:pPr fontAlgn="auto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ja-JP" altLang="en-US" sz="1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</a:rPr>
              <a:t>　　③特許使用料：　　　　　　　　　　</a:t>
            </a:r>
            <a:endParaRPr lang="en-US" altLang="ja-JP" sz="18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</a:endParaRPr>
          </a:p>
          <a:p>
            <a:pPr fontAlgn="auto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ja-JP" altLang="en-US" sz="1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</a:rPr>
              <a:t>　　④講演料：　　　　　　　　　　　</a:t>
            </a:r>
            <a:endParaRPr lang="en-US" altLang="ja-JP" sz="18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</a:endParaRPr>
          </a:p>
          <a:p>
            <a:pPr fontAlgn="auto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ja-JP" altLang="en-US" sz="1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</a:rPr>
              <a:t>　　⑤原稿料：　　　　　　　　　　　　  　</a:t>
            </a:r>
            <a:endParaRPr lang="en-US" altLang="ja-JP" sz="18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</a:endParaRPr>
          </a:p>
          <a:p>
            <a:pPr fontAlgn="auto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ja-JP" altLang="en-US" sz="1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</a:rPr>
              <a:t>　　⑥受託研究・共同研究費：　　　</a:t>
            </a:r>
            <a:endParaRPr lang="en-US" altLang="ja-JP" sz="18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</a:endParaRPr>
          </a:p>
          <a:p>
            <a:pPr fontAlgn="auto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ja-JP" altLang="en-US" sz="1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</a:rPr>
              <a:t>　　⑦奨学寄付金：　　　　　　　</a:t>
            </a:r>
            <a:endParaRPr lang="en-US" altLang="ja-JP" sz="18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</a:endParaRPr>
          </a:p>
          <a:p>
            <a:pPr fontAlgn="auto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ja-JP" altLang="en-US" sz="1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</a:rPr>
              <a:t>　　⑧寄付講座所属：　　　　　　　　</a:t>
            </a:r>
            <a:endParaRPr lang="en-US" altLang="ja-JP" sz="18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</a:endParaRPr>
          </a:p>
          <a:p>
            <a:pPr fontAlgn="auto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ja-JP" altLang="en-US" sz="1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</a:rPr>
              <a:t>　　⑨贈答品などの報酬：　　　　 　</a:t>
            </a:r>
            <a:endParaRPr lang="en-US" altLang="ja-JP" sz="18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</a:endParaRPr>
          </a:p>
          <a:p>
            <a:pPr fontAlgn="auto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endParaRPr lang="en-US" altLang="ja-JP" sz="18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</a:endParaRPr>
          </a:p>
        </p:txBody>
      </p:sp>
      <p:sp>
        <p:nvSpPr>
          <p:cNvPr id="2051" name="Rectangle 2"/>
          <p:cNvSpPr>
            <a:spLocks noGrp="1" noChangeArrowheads="1"/>
          </p:cNvSpPr>
          <p:nvPr>
            <p:ph type="title"/>
          </p:nvPr>
        </p:nvSpPr>
        <p:spPr>
          <a:xfrm>
            <a:off x="1503363" y="963613"/>
            <a:ext cx="9428162" cy="1674812"/>
          </a:xfrm>
          <a:solidFill>
            <a:srgbClr val="000080"/>
          </a:solidFill>
          <a:ln>
            <a:solidFill>
              <a:srgbClr val="00FFFF"/>
            </a:solidFill>
          </a:ln>
        </p:spPr>
        <p:txBody>
          <a:bodyPr/>
          <a:lstStyle/>
          <a:p>
            <a:pPr algn="ctr"/>
            <a:r>
              <a:rPr lang="ja-JP" altLang="en-US" sz="3600" b="1" dirty="0" smtClean="0">
                <a:solidFill>
                  <a:schemeClr val="bg1"/>
                </a:solidFill>
                <a:latin typeface="Arial" charset="0"/>
              </a:rPr>
              <a:t>第</a:t>
            </a:r>
            <a:r>
              <a:rPr lang="en-US" altLang="ja-JP" sz="3600" b="1" dirty="0" smtClean="0">
                <a:solidFill>
                  <a:schemeClr val="bg1"/>
                </a:solidFill>
                <a:latin typeface="Arial" charset="0"/>
              </a:rPr>
              <a:t>17</a:t>
            </a:r>
            <a:r>
              <a:rPr lang="ja-JP" altLang="en-US" sz="3600" b="1" dirty="0" smtClean="0">
                <a:solidFill>
                  <a:schemeClr val="bg1"/>
                </a:solidFill>
                <a:latin typeface="Arial" charset="0"/>
              </a:rPr>
              <a:t>回</a:t>
            </a:r>
            <a:r>
              <a:rPr lang="ja-JP" altLang="en-US" sz="3600" b="1" dirty="0" smtClean="0">
                <a:solidFill>
                  <a:schemeClr val="bg1"/>
                </a:solidFill>
                <a:latin typeface="Arial" charset="0"/>
              </a:rPr>
              <a:t>日本病院総合診療医学会学術総会</a:t>
            </a:r>
            <a:r>
              <a:rPr lang="en-US" altLang="ja-JP" sz="3600" b="1" dirty="0" smtClean="0">
                <a:solidFill>
                  <a:schemeClr val="bg1"/>
                </a:solidFill>
                <a:latin typeface="Arial" charset="0"/>
              </a:rPr>
              <a:t/>
            </a:r>
            <a:br>
              <a:rPr lang="en-US" altLang="ja-JP" sz="3600" b="1" dirty="0" smtClean="0">
                <a:solidFill>
                  <a:schemeClr val="bg1"/>
                </a:solidFill>
                <a:latin typeface="Arial" charset="0"/>
              </a:rPr>
            </a:br>
            <a:r>
              <a:rPr lang="ja-JP" altLang="en-US" sz="3600" b="1" dirty="0" smtClean="0">
                <a:solidFill>
                  <a:schemeClr val="bg1"/>
                </a:solidFill>
                <a:latin typeface="Arial" charset="0"/>
              </a:rPr>
              <a:t>ＣＯ Ｉ 開示</a:t>
            </a:r>
            <a:r>
              <a:rPr lang="ja-JP" altLang="en-US" sz="3600" b="1" dirty="0">
                <a:solidFill>
                  <a:schemeClr val="bg1"/>
                </a:solidFill>
                <a:latin typeface="Arial" charset="0"/>
              </a:rPr>
              <a:t>あり</a:t>
            </a:r>
            <a:r>
              <a:rPr lang="en-US" altLang="ja-JP" sz="3600" b="1" dirty="0" smtClean="0">
                <a:solidFill>
                  <a:schemeClr val="bg1"/>
                </a:solidFill>
                <a:latin typeface="Arial" charset="0"/>
              </a:rPr>
              <a:t/>
            </a:r>
            <a:br>
              <a:rPr lang="en-US" altLang="ja-JP" sz="3600" b="1" dirty="0" smtClean="0">
                <a:solidFill>
                  <a:schemeClr val="bg1"/>
                </a:solidFill>
                <a:latin typeface="Arial" charset="0"/>
              </a:rPr>
            </a:br>
            <a:r>
              <a:rPr lang="ja-JP" altLang="en-US" sz="1400" b="1" dirty="0" smtClean="0">
                <a:solidFill>
                  <a:schemeClr val="bg1"/>
                </a:solidFill>
                <a:latin typeface="Arial" charset="0"/>
              </a:rPr>
              <a:t>　</a:t>
            </a:r>
            <a:r>
              <a:rPr lang="en-US" altLang="ja-JP" sz="2000" b="1" i="1" dirty="0" smtClean="0">
                <a:solidFill>
                  <a:srgbClr val="FFFF1F"/>
                </a:solidFill>
              </a:rPr>
              <a:t/>
            </a:r>
            <a:br>
              <a:rPr lang="en-US" altLang="ja-JP" sz="2000" b="1" i="1" dirty="0" smtClean="0">
                <a:solidFill>
                  <a:srgbClr val="FFFF1F"/>
                </a:solidFill>
              </a:rPr>
            </a:br>
            <a:r>
              <a:rPr lang="ja-JP" altLang="en-US" sz="2000" b="1" dirty="0" smtClean="0">
                <a:solidFill>
                  <a:srgbClr val="FFFF1F"/>
                </a:solidFill>
              </a:rPr>
              <a:t>発表者名：　</a:t>
            </a:r>
            <a:r>
              <a:rPr lang="ja-JP" altLang="en-US" sz="2000" b="1" dirty="0">
                <a:solidFill>
                  <a:srgbClr val="FFFF1F"/>
                </a:solidFill>
              </a:rPr>
              <a:t>◎福岡史郎　（◎代表者</a:t>
            </a:r>
            <a:r>
              <a:rPr lang="ja-JP" altLang="en-US" sz="2000" b="1" dirty="0" smtClean="0">
                <a:solidFill>
                  <a:srgbClr val="FFFF1F"/>
                </a:solidFill>
              </a:rPr>
              <a:t>）</a:t>
            </a:r>
            <a:r>
              <a:rPr lang="ja-JP" altLang="en-US" sz="2000" b="1" dirty="0">
                <a:solidFill>
                  <a:srgbClr val="FFFF1F"/>
                </a:solidFill>
              </a:rPr>
              <a:t>、</a:t>
            </a:r>
            <a:r>
              <a:rPr lang="ja-JP" altLang="en-US" sz="2000" b="1" dirty="0" smtClean="0">
                <a:solidFill>
                  <a:srgbClr val="FFFF1F"/>
                </a:solidFill>
              </a:rPr>
              <a:t>東京一郎、京都次郎、大阪三郎</a:t>
            </a:r>
            <a:endParaRPr lang="en-US" altLang="ja-JP" sz="2000" b="1" dirty="0" smtClean="0">
              <a:solidFill>
                <a:srgbClr val="FFFF1F"/>
              </a:solidFill>
            </a:endParaRPr>
          </a:p>
        </p:txBody>
      </p:sp>
      <p:sp>
        <p:nvSpPr>
          <p:cNvPr id="2052" name="正方形/長方形 4"/>
          <p:cNvSpPr>
            <a:spLocks noChangeArrowheads="1"/>
          </p:cNvSpPr>
          <p:nvPr/>
        </p:nvSpPr>
        <p:spPr bwMode="auto">
          <a:xfrm>
            <a:off x="355600" y="0"/>
            <a:ext cx="82931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ja-JP" sz="2400" b="1" dirty="0"/>
              <a:t/>
            </a:r>
            <a:br>
              <a:rPr lang="en-US" altLang="ja-JP" sz="2400" b="1" dirty="0"/>
            </a:br>
            <a:r>
              <a:rPr lang="ja-JP" altLang="en-US" sz="2400" b="1" dirty="0"/>
              <a:t>口頭発表時、申告すべき</a:t>
            </a:r>
            <a:r>
              <a:rPr lang="en-US" altLang="ja-JP" sz="2400" b="1" dirty="0"/>
              <a:t>COI</a:t>
            </a:r>
            <a:r>
              <a:rPr lang="ja-JP" altLang="en-US" sz="2400" b="1" dirty="0"/>
              <a:t>状態（過去</a:t>
            </a:r>
            <a:r>
              <a:rPr lang="en-US" altLang="ja-JP" sz="2400" b="1" dirty="0"/>
              <a:t>3</a:t>
            </a:r>
            <a:r>
              <a:rPr lang="ja-JP" altLang="en-US" sz="2400" b="1" dirty="0"/>
              <a:t>年間）がある時</a:t>
            </a:r>
          </a:p>
        </p:txBody>
      </p:sp>
      <p:sp>
        <p:nvSpPr>
          <p:cNvPr id="2053" name="正方形/長方形 1"/>
          <p:cNvSpPr>
            <a:spLocks noChangeArrowheads="1"/>
          </p:cNvSpPr>
          <p:nvPr/>
        </p:nvSpPr>
        <p:spPr bwMode="auto">
          <a:xfrm>
            <a:off x="2022475" y="6330950"/>
            <a:ext cx="5267325" cy="369888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1">
                <a:solidFill>
                  <a:srgbClr val="FF0000"/>
                </a:solidFill>
                <a:latin typeface="Arial" charset="0"/>
              </a:rPr>
              <a:t>↑ 開示すべき内容が過去</a:t>
            </a:r>
            <a:r>
              <a:rPr lang="en-US" altLang="ja-JP" b="1">
                <a:solidFill>
                  <a:srgbClr val="FF0000"/>
                </a:solidFill>
                <a:latin typeface="Arial" charset="0"/>
              </a:rPr>
              <a:t>3</a:t>
            </a:r>
            <a:r>
              <a:rPr lang="ja-JP" altLang="en-US" b="1">
                <a:solidFill>
                  <a:srgbClr val="FF0000"/>
                </a:solidFill>
                <a:latin typeface="Arial" charset="0"/>
              </a:rPr>
              <a:t>年間にある項目のみ記載</a:t>
            </a:r>
            <a:endParaRPr lang="ja-JP" altLang="en-US">
              <a:solidFill>
                <a:srgbClr val="FF0000"/>
              </a:solidFill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6834188" y="4048125"/>
            <a:ext cx="4795837" cy="1766888"/>
          </a:xfrm>
          <a:prstGeom prst="rect">
            <a:avLst/>
          </a:prstGeom>
          <a:ln w="19050">
            <a:solidFill>
              <a:srgbClr val="FF0000"/>
            </a:solidFill>
          </a:ln>
        </p:spPr>
        <p:txBody>
          <a:bodyPr>
            <a:spAutoFit/>
          </a:bodyPr>
          <a:lstStyle/>
          <a:p>
            <a:pPr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800" b="1" dirty="0">
                <a:solidFill>
                  <a:srgbClr val="FF0000"/>
                </a:solidFill>
                <a:latin typeface="Arial" panose="020B0604020202020204" pitchFamily="34" charset="0"/>
                <a:ea typeface="+mn-ea"/>
              </a:rPr>
              <a:t>（記載例）　</a:t>
            </a:r>
            <a:r>
              <a:rPr lang="ja-JP" altLang="en-US" sz="2400" b="1" dirty="0">
                <a:solidFill>
                  <a:srgbClr val="FF0000"/>
                </a:solidFill>
                <a:latin typeface="Arial" panose="020B0604020202020204" pitchFamily="34" charset="0"/>
                <a:ea typeface="+mn-ea"/>
              </a:rPr>
              <a:t>　</a:t>
            </a:r>
            <a:endParaRPr lang="en-US" altLang="ja-JP" sz="2400" b="1" dirty="0">
              <a:solidFill>
                <a:srgbClr val="FF0000"/>
              </a:solidFill>
              <a:latin typeface="Arial" panose="020B0604020202020204" pitchFamily="34" charset="0"/>
              <a:ea typeface="+mn-ea"/>
            </a:endParaRPr>
          </a:p>
          <a:p>
            <a:pPr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400" b="1" dirty="0">
                <a:solidFill>
                  <a:srgbClr val="FF0000"/>
                </a:solidFill>
                <a:latin typeface="Arial" panose="020B0604020202020204" pitchFamily="34" charset="0"/>
                <a:ea typeface="+mn-ea"/>
              </a:rPr>
              <a:t>発表者全員、過去</a:t>
            </a:r>
            <a:r>
              <a:rPr lang="en-US" altLang="ja-JP" sz="2400" b="1" dirty="0">
                <a:solidFill>
                  <a:srgbClr val="FF0000"/>
                </a:solidFill>
                <a:latin typeface="Arial" panose="020B0604020202020204" pitchFamily="34" charset="0"/>
                <a:ea typeface="+mn-ea"/>
              </a:rPr>
              <a:t>3</a:t>
            </a:r>
            <a:r>
              <a:rPr lang="ja-JP" altLang="en-US" sz="2400" b="1" dirty="0">
                <a:solidFill>
                  <a:srgbClr val="FF0000"/>
                </a:solidFill>
                <a:latin typeface="Arial" panose="020B0604020202020204" pitchFamily="34" charset="0"/>
                <a:ea typeface="+mn-ea"/>
              </a:rPr>
              <a:t>年間を一括して</a:t>
            </a:r>
            <a:endParaRPr lang="en-US" altLang="ja-JP" sz="2400" b="1" dirty="0">
              <a:solidFill>
                <a:srgbClr val="FF0000"/>
              </a:solidFill>
              <a:latin typeface="Arial" panose="020B0604020202020204" pitchFamily="34" charset="0"/>
              <a:ea typeface="+mn-ea"/>
            </a:endParaRPr>
          </a:p>
          <a:p>
            <a:pPr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1050" b="1" dirty="0">
              <a:solidFill>
                <a:srgbClr val="FF0000"/>
              </a:solidFill>
              <a:latin typeface="Arial" panose="020B0604020202020204" pitchFamily="34" charset="0"/>
              <a:ea typeface="+mn-ea"/>
            </a:endParaRPr>
          </a:p>
          <a:p>
            <a:pPr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400" b="1" dirty="0">
                <a:solidFill>
                  <a:srgbClr val="FF0000"/>
                </a:solidFill>
                <a:latin typeface="Arial" panose="020B0604020202020204" pitchFamily="34" charset="0"/>
                <a:ea typeface="+mn-ea"/>
              </a:rPr>
              <a:t>講演料：　平安製薬、縄文製薬　　　　　　　　　　</a:t>
            </a:r>
            <a:endParaRPr lang="en-US" altLang="ja-JP" sz="2400" b="1" dirty="0">
              <a:solidFill>
                <a:srgbClr val="FF0000"/>
              </a:solidFill>
              <a:latin typeface="Arial" panose="020B0604020202020204" pitchFamily="34" charset="0"/>
              <a:ea typeface="+mn-ea"/>
            </a:endParaRPr>
          </a:p>
          <a:p>
            <a:pPr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400" b="1" dirty="0">
                <a:solidFill>
                  <a:srgbClr val="FF0000"/>
                </a:solidFill>
                <a:latin typeface="Arial" panose="020B0604020202020204" pitchFamily="34" charset="0"/>
                <a:ea typeface="+mn-ea"/>
              </a:rPr>
              <a:t>原稿料：　平安製薬　　　　　　　　　　　  　　　　</a:t>
            </a:r>
            <a:endParaRPr lang="en-US" altLang="ja-JP" sz="2400" b="1" dirty="0">
              <a:solidFill>
                <a:srgbClr val="FF0000"/>
              </a:solidFill>
              <a:latin typeface="Arial" panose="020B0604020202020204" pitchFamily="34" charset="0"/>
              <a:ea typeface="+mn-ea"/>
            </a:endParaRPr>
          </a:p>
          <a:p>
            <a:pPr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400" b="1" dirty="0">
                <a:solidFill>
                  <a:srgbClr val="FF0000"/>
                </a:solidFill>
                <a:latin typeface="Arial" panose="020B0604020202020204" pitchFamily="34" charset="0"/>
                <a:ea typeface="+mn-ea"/>
              </a:rPr>
              <a:t>奨学寄付金：　鎌倉製薬、室町製薬　</a:t>
            </a:r>
            <a:endParaRPr lang="ja-JP" altLang="en-US" sz="2400" dirty="0">
              <a:solidFill>
                <a:srgbClr val="FF0000"/>
              </a:solidFill>
              <a:latin typeface="+mn-lt"/>
              <a:ea typeface="+mn-ea"/>
            </a:endParaRPr>
          </a:p>
        </p:txBody>
      </p:sp>
      <p:cxnSp>
        <p:nvCxnSpPr>
          <p:cNvPr id="6" name="直線矢印コネクタ 5"/>
          <p:cNvCxnSpPr/>
          <p:nvPr/>
        </p:nvCxnSpPr>
        <p:spPr>
          <a:xfrm flipV="1">
            <a:off x="5962650" y="5803900"/>
            <a:ext cx="820738" cy="527050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249</TotalTime>
  <Words>51</Words>
  <Application>Microsoft Office PowerPoint</Application>
  <PresentationFormat>ユーザー設定</PresentationFormat>
  <Paragraphs>20</Paragraphs>
  <Slides>1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テーマ</vt:lpstr>
      <vt:lpstr>第17回日本病院総合診療医学会学術総会 ＣＯ Ｉ 開示あり 　 発表者名：　◎福岡史郎　（◎代表者）、東京一郎、京都次郎、大阪三郎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平成27年4月より改訂</dc:title>
  <dc:creator>saburo sone</dc:creator>
  <cp:lastModifiedBy>Erika Takishita</cp:lastModifiedBy>
  <cp:revision>33</cp:revision>
  <cp:lastPrinted>2017-06-05T10:28:57Z</cp:lastPrinted>
  <dcterms:created xsi:type="dcterms:W3CDTF">2015-03-14T19:59:31Z</dcterms:created>
  <dcterms:modified xsi:type="dcterms:W3CDTF">2017-11-24T08:20:38Z</dcterms:modified>
</cp:coreProperties>
</file>